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26"/>
  </p:normalViewPr>
  <p:slideViewPr>
    <p:cSldViewPr snapToGrid="0" snapToObjects="1">
      <p:cViewPr varScale="1">
        <p:scale>
          <a:sx n="121" d="100"/>
          <a:sy n="121" d="100"/>
        </p:scale>
        <p:origin x="7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A6E23-769F-3349-ABFD-A70BEFB82B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94DA6C-C6E9-3546-9965-063968190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A7A47-F44F-F342-8B36-C55D480E2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09CA8-4B5D-6E4C-B76D-513C56C663AD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8C8B5-6272-E149-9D03-F1E22B1B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B592F-7382-BD42-9FB8-58110D36A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0C6C9-6A8E-C242-A6C8-31DD5B940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28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11B2D-C27B-C248-9792-F3599EBD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0F79EA-F480-4341-9D2F-62520C4AB4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8FEF3-0034-2B41-B8ED-06A2D9452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09CA8-4B5D-6E4C-B76D-513C56C663AD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61780-CD07-0348-AEB7-A15FEE66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9DEEDF-AD0F-6E4A-B315-6154488B8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0C6C9-6A8E-C242-A6C8-31DD5B940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82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98EF62-9D2A-674E-ABF6-F563CDA5DA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4147F7-99C9-9D41-AAEE-01B96F681B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374A2-9FBE-8747-8CA2-00F3E9A21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09CA8-4B5D-6E4C-B76D-513C56C663AD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AD9DD-1860-3346-9940-94AC4C0EF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A1197-6D9A-8549-AFBC-0AE980C51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0C6C9-6A8E-C242-A6C8-31DD5B940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26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239B1-BCD8-A749-BB62-DE0A46B14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6A352-8104-1744-9C26-D040DDD98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2D2F9-4FEB-9843-B022-FB8123F3E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09CA8-4B5D-6E4C-B76D-513C56C663AD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88A64F-508D-F640-BDBF-138E87FB3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D5607-2D4C-0C48-AB47-F6677CDE1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0C6C9-6A8E-C242-A6C8-31DD5B940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06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9DC05-3E18-0E4B-8A60-8E815021A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855AF7-4AAA-BB4F-AB2A-957443486E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C20D6-E9E3-0944-97E5-77FD54EB3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09CA8-4B5D-6E4C-B76D-513C56C663AD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AC05E-93D4-7C4B-900B-1BD9DE03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800A9-EA75-6849-8395-797A14791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0C6C9-6A8E-C242-A6C8-31DD5B940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17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FD8C9-AC35-5046-903C-64ECD3826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C5DC1-1071-E34E-AB71-3AAD105CA5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EAEA6A-56D9-CE43-B565-A091C27134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40484A-D6CE-344A-AD68-EB17D6EE9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09CA8-4B5D-6E4C-B76D-513C56C663AD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2B5676-0E1B-4643-9D7D-A80B92456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AB3D73-AB3E-E444-B017-9B5D8AE59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0C6C9-6A8E-C242-A6C8-31DD5B940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38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DD9AB-B9A5-C747-8353-8DF5593BF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D3C548-280B-7E43-AF4B-470A7BDBF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36408D-3265-4342-98DD-C175BDB5F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6B50AC-E4F3-7343-9075-907E489405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E08469-12CD-3744-9A5E-3ABCFE5434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CC5EAF-911E-F146-AF9C-ADC5197B6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09CA8-4B5D-6E4C-B76D-513C56C663AD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314EB7-A82F-5A47-933B-AC1A70AAA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D60995-B0C7-CC4A-9221-DA953C687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0C6C9-6A8E-C242-A6C8-31DD5B940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02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EA073-877C-9C42-9558-31B98DE3E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89CB95-2A33-CD48-B89B-8E588B7B3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09CA8-4B5D-6E4C-B76D-513C56C663AD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387C89-F608-6547-9DF4-428765F58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B166B7-5ABA-2948-A302-D95FD50C5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0C6C9-6A8E-C242-A6C8-31DD5B940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72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AEE2DE-1430-8140-ADAA-EA86924C9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09CA8-4B5D-6E4C-B76D-513C56C663AD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B4752D-D25F-C34F-BFE9-051DD6067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B56891-87D6-1E4E-A3DE-B14B02F8A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0C6C9-6A8E-C242-A6C8-31DD5B940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57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737EC-7C75-5341-B046-F57324DA3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70BB6-8325-8A4C-A6A4-898DC16B2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1F9FB0-25FC-DD46-A0F8-A582D8FC8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86246-4731-0248-A8AB-1B64F3861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09CA8-4B5D-6E4C-B76D-513C56C663AD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0E36E0-C392-AC40-9175-E8FF5F18A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977927-E8FE-824B-8380-D2164F885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0C6C9-6A8E-C242-A6C8-31DD5B940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9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E00C5-9062-E841-B63F-F9C5769FD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FEFBEB-979D-2A45-B800-A3141BB99D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6DA13-A799-C94A-BC8B-5E0B60CA1E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88539-45AC-A34A-9345-D67039A4C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09CA8-4B5D-6E4C-B76D-513C56C663AD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E5C37C-C349-5B4E-B33B-04DBB8671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13E019-2B55-E346-B8EA-E4498A1B7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0C6C9-6A8E-C242-A6C8-31DD5B940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022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CDA897-7C9F-8842-9DD7-BD661E8CA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9207B9-0638-8444-A9BA-F93C542DD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37956A-624C-AD41-A460-B1EE3BEC19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09CA8-4B5D-6E4C-B76D-513C56C663AD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7B44A-4C3C-2D4F-B0C3-017556F377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68AD7-6747-0744-84A7-D5470C1EC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0C6C9-6A8E-C242-A6C8-31DD5B940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0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29718-3D30-2B4D-8D91-F59EAA4EBE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US" dirty="0">
                <a:latin typeface="Gill Sans MT" panose="020B0502020104020203" pitchFamily="34" charset="77"/>
              </a:rPr>
              <a:t>Elsie Widdowson</a:t>
            </a:r>
            <a:br>
              <a:rPr lang="en-US" dirty="0"/>
            </a:br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3E0783C-163F-4F41-B737-DDD9FF399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04" b="3084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055255-5EE9-1A41-9BE3-288A84EDEF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729698" y="317430"/>
            <a:ext cx="1860915" cy="70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84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1A8A2A7D-DC77-A540-A1CD-8D1DF533936C}"/>
              </a:ext>
            </a:extLst>
          </p:cNvPr>
          <p:cNvSpPr txBox="1"/>
          <p:nvPr/>
        </p:nvSpPr>
        <p:spPr>
          <a:xfrm>
            <a:off x="10692534" y="2205466"/>
            <a:ext cx="11888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There are  530 kcal in 100g of chocolate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781894B-15C8-1C4D-84AC-3F1615BCE862}"/>
              </a:ext>
            </a:extLst>
          </p:cNvPr>
          <p:cNvSpPr txBox="1"/>
          <p:nvPr/>
        </p:nvSpPr>
        <p:spPr>
          <a:xfrm>
            <a:off x="7467509" y="2229720"/>
            <a:ext cx="11888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>
                <a:latin typeface="Gill Sans MT" panose="020B0502020104020203" pitchFamily="34" charset="77"/>
              </a:rPr>
              <a:t>There are 160 kcal in 100g of avocado.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140AA48-70EC-CD46-987C-C0A725FC9817}"/>
              </a:ext>
            </a:extLst>
          </p:cNvPr>
          <p:cNvSpPr txBox="1"/>
          <p:nvPr/>
        </p:nvSpPr>
        <p:spPr>
          <a:xfrm>
            <a:off x="5653311" y="2229720"/>
            <a:ext cx="11888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>
                <a:latin typeface="Gill Sans MT" panose="020B0502020104020203" pitchFamily="34" charset="77"/>
              </a:rPr>
              <a:t>There are 293 kcal in 100g of toast.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6AE91F-C850-A747-9D12-21CF7109EC91}"/>
              </a:ext>
            </a:extLst>
          </p:cNvPr>
          <p:cNvSpPr txBox="1"/>
          <p:nvPr/>
        </p:nvSpPr>
        <p:spPr>
          <a:xfrm>
            <a:off x="4021501" y="2193632"/>
            <a:ext cx="11888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>
                <a:latin typeface="Gill Sans MT" panose="020B0502020104020203" pitchFamily="34" charset="77"/>
              </a:rPr>
              <a:t>There are 312 kcal in 100g of </a:t>
            </a:r>
            <a:r>
              <a:rPr lang="en-US" dirty="0" err="1">
                <a:latin typeface="Gill Sans MT" panose="020B0502020104020203" pitchFamily="34" charset="77"/>
              </a:rPr>
              <a:t>Mcdonalds</a:t>
            </a:r>
            <a:r>
              <a:rPr lang="en-US" dirty="0">
                <a:latin typeface="Gill Sans MT" panose="020B0502020104020203" pitchFamily="34" charset="77"/>
              </a:rPr>
              <a:t> fries.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1BCE844-CDEB-144F-91DC-730E42490BBE}"/>
              </a:ext>
            </a:extLst>
          </p:cNvPr>
          <p:cNvSpPr txBox="1"/>
          <p:nvPr/>
        </p:nvSpPr>
        <p:spPr>
          <a:xfrm>
            <a:off x="2400497" y="2176695"/>
            <a:ext cx="11888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>
                <a:latin typeface="Gill Sans MT" panose="020B0502020104020203" pitchFamily="34" charset="77"/>
              </a:rPr>
              <a:t>There are 290 kcal in 100g of pepperoni  pizza.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picture containing rug, table&#10;&#10;Description automatically generated">
            <a:extLst>
              <a:ext uri="{FF2B5EF4-FFF2-40B4-BE49-F238E27FC236}">
                <a16:creationId xmlns:a16="http://schemas.microsoft.com/office/drawing/2014/main" id="{5904B656-2778-2C47-9159-44D7A842CD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96" t="13750" r="8074" b="13750"/>
          <a:stretch/>
        </p:blipFill>
        <p:spPr>
          <a:xfrm rot="5400000">
            <a:off x="1894001" y="2896397"/>
            <a:ext cx="2050257" cy="13188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875411-1D08-3B41-95C2-BCB80663C9D8}"/>
              </a:ext>
            </a:extLst>
          </p:cNvPr>
          <p:cNvSpPr txBox="1"/>
          <p:nvPr/>
        </p:nvSpPr>
        <p:spPr>
          <a:xfrm>
            <a:off x="970339" y="419180"/>
            <a:ext cx="9666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Gill Sans MT" panose="020B0502020104020203" pitchFamily="34" charset="77"/>
              </a:rPr>
              <a:t>Higher or Lower? </a:t>
            </a:r>
            <a:endParaRPr lang="en-US" sz="2400" dirty="0"/>
          </a:p>
        </p:txBody>
      </p:sp>
      <p:pic>
        <p:nvPicPr>
          <p:cNvPr id="9" name="Picture 8" descr="A picture containing rug, table&#10;&#10;Description automatically generated">
            <a:extLst>
              <a:ext uri="{FF2B5EF4-FFF2-40B4-BE49-F238E27FC236}">
                <a16:creationId xmlns:a16="http://schemas.microsoft.com/office/drawing/2014/main" id="{D0177AC8-61C0-E34D-B8D8-EDB3E68A8F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96" t="13750" r="8074" b="13750"/>
          <a:stretch/>
        </p:blipFill>
        <p:spPr>
          <a:xfrm rot="5400000">
            <a:off x="3573957" y="2905428"/>
            <a:ext cx="2050257" cy="1318834"/>
          </a:xfrm>
          <a:prstGeom prst="rect">
            <a:avLst/>
          </a:prstGeom>
        </p:spPr>
      </p:pic>
      <p:pic>
        <p:nvPicPr>
          <p:cNvPr id="10" name="Picture 9" descr="A picture containing rug, table&#10;&#10;Description automatically generated">
            <a:extLst>
              <a:ext uri="{FF2B5EF4-FFF2-40B4-BE49-F238E27FC236}">
                <a16:creationId xmlns:a16="http://schemas.microsoft.com/office/drawing/2014/main" id="{983BC4BF-335A-FB42-A1B8-DFBD90EF90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96" t="13750" r="8074" b="13750"/>
          <a:stretch/>
        </p:blipFill>
        <p:spPr>
          <a:xfrm rot="5400000">
            <a:off x="5298363" y="2907357"/>
            <a:ext cx="2050257" cy="1318834"/>
          </a:xfrm>
          <a:prstGeom prst="rect">
            <a:avLst/>
          </a:prstGeom>
        </p:spPr>
      </p:pic>
      <p:pic>
        <p:nvPicPr>
          <p:cNvPr id="11" name="Picture 10" descr="A picture containing rug, table&#10;&#10;Description automatically generated">
            <a:extLst>
              <a:ext uri="{FF2B5EF4-FFF2-40B4-BE49-F238E27FC236}">
                <a16:creationId xmlns:a16="http://schemas.microsoft.com/office/drawing/2014/main" id="{B5832A19-2FA2-0846-B146-F8A3D622C2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96" t="13750" r="8074" b="13750"/>
          <a:stretch/>
        </p:blipFill>
        <p:spPr>
          <a:xfrm rot="5400000">
            <a:off x="6955956" y="2905428"/>
            <a:ext cx="2050257" cy="13188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D657F2-72DB-FC4A-89C8-C477E0C314D3}"/>
              </a:ext>
            </a:extLst>
          </p:cNvPr>
          <p:cNvSpPr txBox="1"/>
          <p:nvPr/>
        </p:nvSpPr>
        <p:spPr>
          <a:xfrm>
            <a:off x="9044250" y="2216198"/>
            <a:ext cx="11888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There are 300 kcal in 100g of ice cream.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13" descr="A picture containing fruit, apple&#10;&#10;Description automatically generated">
            <a:extLst>
              <a:ext uri="{FF2B5EF4-FFF2-40B4-BE49-F238E27FC236}">
                <a16:creationId xmlns:a16="http://schemas.microsoft.com/office/drawing/2014/main" id="{A482E0E7-993A-CE4E-870A-92D500706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973" y="1308576"/>
            <a:ext cx="811661" cy="116014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994984D-4D82-4E42-89C9-368898525F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89508" y="1430520"/>
            <a:ext cx="735620" cy="96681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6D9783D0-605E-6E4E-B391-7F52D29757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16641" y="1501972"/>
            <a:ext cx="789294" cy="82391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5A17CA72-3723-4C43-A076-97050625BA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21357" y="1443745"/>
            <a:ext cx="892106" cy="96681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4D6F7B98-ACB1-3B4B-B88D-6CC5A23898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53167" y="1584744"/>
            <a:ext cx="892105" cy="713008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C97250F3-FBCB-9744-99D9-E7DD34A8A5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05690" y="1117677"/>
            <a:ext cx="742315" cy="1352829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F594964-884A-8E4B-9AC7-B2534CCCF2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713067" y="1584744"/>
            <a:ext cx="1242621" cy="700068"/>
          </a:xfrm>
          <a:prstGeom prst="rect">
            <a:avLst/>
          </a:prstGeom>
        </p:spPr>
      </p:pic>
      <p:pic>
        <p:nvPicPr>
          <p:cNvPr id="28" name="Picture 27" descr="A picture containing rug, table&#10;&#10;Description automatically generated">
            <a:extLst>
              <a:ext uri="{FF2B5EF4-FFF2-40B4-BE49-F238E27FC236}">
                <a16:creationId xmlns:a16="http://schemas.microsoft.com/office/drawing/2014/main" id="{E614F585-EBFD-7945-9738-B5FB93CE25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96" t="13750" r="8074" b="13750"/>
          <a:stretch/>
        </p:blipFill>
        <p:spPr>
          <a:xfrm rot="5400000">
            <a:off x="8621480" y="2896398"/>
            <a:ext cx="2050257" cy="1318834"/>
          </a:xfrm>
          <a:prstGeom prst="rect">
            <a:avLst/>
          </a:prstGeom>
        </p:spPr>
      </p:pic>
      <p:pic>
        <p:nvPicPr>
          <p:cNvPr id="29" name="Picture 28" descr="A picture containing rug, table&#10;&#10;Description automatically generated">
            <a:extLst>
              <a:ext uri="{FF2B5EF4-FFF2-40B4-BE49-F238E27FC236}">
                <a16:creationId xmlns:a16="http://schemas.microsoft.com/office/drawing/2014/main" id="{BC5000EA-2537-4444-9990-95A1611C8E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96" t="13750" r="8074" b="13750"/>
          <a:stretch/>
        </p:blipFill>
        <p:spPr>
          <a:xfrm rot="5400000">
            <a:off x="10271142" y="2905428"/>
            <a:ext cx="2050257" cy="131883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24A03E7-C5EC-8841-9A61-E1CDF1C62892}"/>
              </a:ext>
            </a:extLst>
          </p:cNvPr>
          <p:cNvSpPr txBox="1"/>
          <p:nvPr/>
        </p:nvSpPr>
        <p:spPr>
          <a:xfrm>
            <a:off x="965019" y="2160104"/>
            <a:ext cx="11888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>
                <a:latin typeface="Gill Sans MT" panose="020B0502020104020203" pitchFamily="34" charset="77"/>
              </a:rPr>
              <a:t>There are 49 kcal in 100g of apple.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9A06965-804D-E44C-8859-1F31DF28ECD9}"/>
              </a:ext>
            </a:extLst>
          </p:cNvPr>
          <p:cNvSpPr txBox="1"/>
          <p:nvPr/>
        </p:nvSpPr>
        <p:spPr>
          <a:xfrm>
            <a:off x="1103973" y="5086350"/>
            <a:ext cx="10354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Do you think 100g of  pizza will have more calories than 100g of apple? </a:t>
            </a:r>
          </a:p>
          <a:p>
            <a:r>
              <a:rPr lang="en-US" sz="2400" dirty="0">
                <a:latin typeface="Gill Sans MT" panose="020B0502020104020203" pitchFamily="34" charset="77"/>
              </a:rPr>
              <a:t>Point your arrow upwards to vote for higher. Point it downwards for lower. </a:t>
            </a:r>
          </a:p>
          <a:p>
            <a:r>
              <a:rPr lang="en-US" sz="2400" dirty="0">
                <a:latin typeface="Gill Sans MT" panose="020B0502020104020203" pitchFamily="34" charset="77"/>
              </a:rPr>
              <a:t>Get it wrong and you are out. Can you stay in until the end of the game?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11E600-E27C-9A4B-9A73-3681F5354E40}"/>
              </a:ext>
            </a:extLst>
          </p:cNvPr>
          <p:cNvSpPr txBox="1"/>
          <p:nvPr/>
        </p:nvSpPr>
        <p:spPr>
          <a:xfrm>
            <a:off x="203200" y="6356351"/>
            <a:ext cx="2299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Slide 1</a:t>
            </a:r>
          </a:p>
        </p:txBody>
      </p:sp>
    </p:spTree>
    <p:extLst>
      <p:ext uri="{BB962C8B-B14F-4D97-AF65-F5344CB8AC3E}">
        <p14:creationId xmlns:p14="http://schemas.microsoft.com/office/powerpoint/2010/main" val="187143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98BB6-915A-0B45-B8D4-62F3270C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Making Pancakes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0C05E-AA07-3044-AF21-F965ACB32263}"/>
              </a:ext>
            </a:extLst>
          </p:cNvPr>
          <p:cNvSpPr txBox="1"/>
          <p:nvPr/>
        </p:nvSpPr>
        <p:spPr>
          <a:xfrm>
            <a:off x="4965431" y="2438401"/>
            <a:ext cx="6586489" cy="2504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900" b="1" dirty="0">
                <a:latin typeface="Gill Sans MT" panose="020B0502020104020203" pitchFamily="34" charset="77"/>
              </a:rPr>
              <a:t>Recipe for 6 pancakes</a:t>
            </a: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Gill Sans MT" panose="020B0502020104020203" pitchFamily="34" charset="77"/>
              </a:rPr>
              <a:t>3 ½ oz plain flour</a:t>
            </a: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Gill Sans MT" panose="020B0502020104020203" pitchFamily="34" charset="77"/>
              </a:rPr>
              <a:t>2 large eggs</a:t>
            </a: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Gill Sans MT" panose="020B0502020104020203" pitchFamily="34" charset="77"/>
              </a:rPr>
              <a:t>½ pint of milk</a:t>
            </a: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Gill Sans MT" panose="020B0502020104020203" pitchFamily="34" charset="77"/>
              </a:rPr>
              <a:t>1 tbsp butter, for frying</a:t>
            </a: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Gill Sans MT" panose="020B0502020104020203" pitchFamily="34" charset="77"/>
              </a:rPr>
              <a:t>The juice of half a lemon, to serve (optional)</a:t>
            </a: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Gill Sans MT" panose="020B0502020104020203" pitchFamily="34" charset="77"/>
              </a:rPr>
              <a:t>caster sugar, to serve (optional)</a:t>
            </a:r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BD84760-4553-C446-9B6A-B52A6983C2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75" r="8276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6C95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8F02E24-EB76-1049-8C17-7785F71D93EA}"/>
              </a:ext>
            </a:extLst>
          </p:cNvPr>
          <p:cNvSpPr txBox="1"/>
          <p:nvPr/>
        </p:nvSpPr>
        <p:spPr>
          <a:xfrm>
            <a:off x="5157840" y="5057775"/>
            <a:ext cx="5993692" cy="13203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Gill Sans MT" panose="020B0502020104020203" pitchFamily="34" charset="77"/>
              </a:rPr>
              <a:t>You want to make pancakes but you only get one egg a week.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Gill Sans MT" panose="020B0502020104020203" pitchFamily="34" charset="77"/>
              </a:rPr>
              <a:t>You need to halve the recipe.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Gill Sans MT" panose="020B0502020104020203" pitchFamily="34" charset="77"/>
              </a:rPr>
              <a:t>Rewrite the recipe for 1 egg 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Gill Sans MT" panose="020B0502020104020203" pitchFamily="34" charset="77"/>
              </a:rPr>
              <a:t>How many pancakes will it make?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9EF6F6-3390-CA4E-9337-2088AD03AC77}"/>
              </a:ext>
            </a:extLst>
          </p:cNvPr>
          <p:cNvSpPr txBox="1"/>
          <p:nvPr/>
        </p:nvSpPr>
        <p:spPr>
          <a:xfrm>
            <a:off x="203200" y="6356351"/>
            <a:ext cx="2299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Slide 2</a:t>
            </a:r>
          </a:p>
        </p:txBody>
      </p:sp>
    </p:spTree>
    <p:extLst>
      <p:ext uri="{BB962C8B-B14F-4D97-AF65-F5344CB8AC3E}">
        <p14:creationId xmlns:p14="http://schemas.microsoft.com/office/powerpoint/2010/main" val="2480973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AE3D4-B74B-8446-9814-8517749AA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77"/>
              </a:rPr>
              <a:t>Did you figure it out?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215A94-BE7B-CF4A-90FF-7C200D2F5893}"/>
              </a:ext>
            </a:extLst>
          </p:cNvPr>
          <p:cNvSpPr/>
          <p:nvPr/>
        </p:nvSpPr>
        <p:spPr>
          <a:xfrm>
            <a:off x="947737" y="1979417"/>
            <a:ext cx="8624888" cy="4099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Gill Sans MT" panose="020B0502020104020203" pitchFamily="34" charset="77"/>
              </a:rPr>
              <a:t>Recipe for 3 pancakes</a:t>
            </a: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1 3/4 oz plain flour</a:t>
            </a: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1 large eggs</a:t>
            </a:r>
          </a:p>
          <a:p>
            <a:pPr marL="285750" lvl="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¼  pint of milk</a:t>
            </a: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½ tbsp butter, for frying</a:t>
            </a: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The juice of quarter of a lemon, to serve (optional)</a:t>
            </a: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caster sugar, to serve (optional)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A3E8FD-D376-9949-977A-92CDA1A922EA}"/>
              </a:ext>
            </a:extLst>
          </p:cNvPr>
          <p:cNvSpPr txBox="1"/>
          <p:nvPr/>
        </p:nvSpPr>
        <p:spPr>
          <a:xfrm>
            <a:off x="203200" y="6356351"/>
            <a:ext cx="2299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Slide 3</a:t>
            </a:r>
          </a:p>
        </p:txBody>
      </p:sp>
    </p:spTree>
    <p:extLst>
      <p:ext uri="{BB962C8B-B14F-4D97-AF65-F5344CB8AC3E}">
        <p14:creationId xmlns:p14="http://schemas.microsoft.com/office/powerpoint/2010/main" val="2330766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D5F45-7F4A-4A45-B2C1-1849D5ACC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Making a cake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81575B-5217-F446-B1C6-0B8266EFF122}"/>
              </a:ext>
            </a:extLst>
          </p:cNvPr>
          <p:cNvSpPr/>
          <p:nvPr/>
        </p:nvSpPr>
        <p:spPr>
          <a:xfrm>
            <a:off x="762000" y="2686050"/>
            <a:ext cx="5609220" cy="2968888"/>
          </a:xfrm>
          <a:prstGeom prst="rect">
            <a:avLst/>
          </a:prstGeom>
        </p:spPr>
        <p:txBody>
          <a:bodyPr vert="horz" lIns="91440" tIns="45720" rIns="91440" bIns="45720" numCol="2" rtlCol="0" anchor="t">
            <a:normAutofit/>
          </a:bodyPr>
          <a:lstStyle/>
          <a:p>
            <a:pPr fontAlgn="ctr"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effectLst/>
                <a:latin typeface="Gill Sans MT" panose="020B0502020104020203" pitchFamily="34" charset="77"/>
              </a:rPr>
              <a:t>Ingredients</a:t>
            </a:r>
          </a:p>
          <a:p>
            <a:pPr indent="-228600" font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Gill Sans MT" panose="020B0502020104020203" pitchFamily="34" charset="77"/>
            </a:endParaRPr>
          </a:p>
          <a:p>
            <a:pPr marL="742950" lvl="1" indent="-228600" fontAlgn="ctr">
              <a:lnSpc>
                <a:spcPct val="90000"/>
              </a:lnSpc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600" dirty="0">
                <a:effectLst/>
                <a:latin typeface="Gill Sans MT" panose="020B0502020104020203" pitchFamily="34" charset="77"/>
              </a:rPr>
              <a:t>7oz caster sugar</a:t>
            </a:r>
          </a:p>
          <a:p>
            <a:pPr marL="742950" lvl="1" indent="-228600" fontAlgn="ctr">
              <a:lnSpc>
                <a:spcPct val="90000"/>
              </a:lnSpc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600" dirty="0">
                <a:effectLst/>
                <a:latin typeface="Gill Sans MT" panose="020B0502020104020203" pitchFamily="34" charset="77"/>
              </a:rPr>
              <a:t>7oz softened butter</a:t>
            </a:r>
          </a:p>
          <a:p>
            <a:pPr marL="742950" lvl="1" indent="-228600" fontAlgn="ctr">
              <a:lnSpc>
                <a:spcPct val="90000"/>
              </a:lnSpc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600" dirty="0">
                <a:effectLst/>
                <a:latin typeface="Gill Sans MT" panose="020B0502020104020203" pitchFamily="34" charset="77"/>
              </a:rPr>
              <a:t>4 eggs, beaten</a:t>
            </a:r>
          </a:p>
          <a:p>
            <a:pPr marL="742950" lvl="1" indent="-228600" fontAlgn="ctr">
              <a:lnSpc>
                <a:spcPct val="90000"/>
              </a:lnSpc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600" dirty="0">
                <a:effectLst/>
                <a:latin typeface="Gill Sans MT" panose="020B0502020104020203" pitchFamily="34" charset="77"/>
              </a:rPr>
              <a:t>7oz self-raising flour</a:t>
            </a:r>
          </a:p>
          <a:p>
            <a:pPr marL="742950" lvl="1" indent="-228600" fontAlgn="ctr">
              <a:lnSpc>
                <a:spcPct val="90000"/>
              </a:lnSpc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600" dirty="0">
                <a:effectLst/>
                <a:latin typeface="Gill Sans MT" panose="020B0502020104020203" pitchFamily="34" charset="77"/>
              </a:rPr>
              <a:t>1 tsp baking powder</a:t>
            </a:r>
          </a:p>
          <a:p>
            <a:pPr marL="742950" lvl="1" indent="-228600" fontAlgn="ctr">
              <a:lnSpc>
                <a:spcPct val="90000"/>
              </a:lnSpc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600" dirty="0">
                <a:effectLst/>
                <a:latin typeface="Gill Sans MT" panose="020B0502020104020203" pitchFamily="34" charset="77"/>
              </a:rPr>
              <a:t>2 tbsp milk</a:t>
            </a:r>
            <a:endParaRPr lang="en-US" sz="1600" dirty="0">
              <a:latin typeface="Gill Sans MT" panose="020B0502020104020203" pitchFamily="34" charset="77"/>
            </a:endParaRPr>
          </a:p>
          <a:p>
            <a:pPr lvl="1" indent="-228600" fontAlgn="ctr">
              <a:lnSpc>
                <a:spcPct val="90000"/>
              </a:lnSpc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en-US" sz="1600" u="none" strike="noStrike" dirty="0">
              <a:effectLst/>
              <a:latin typeface="Gill Sans MT" panose="020B0502020104020203" pitchFamily="34" charset="77"/>
            </a:endParaRPr>
          </a:p>
          <a:p>
            <a:pPr marL="228600" lvl="1" fontAlgn="ctr">
              <a:lnSpc>
                <a:spcPct val="90000"/>
              </a:lnSpc>
              <a:spcAft>
                <a:spcPts val="600"/>
              </a:spcAft>
              <a:buSzPts val="1000"/>
              <a:tabLst>
                <a:tab pos="914400" algn="l"/>
              </a:tabLst>
            </a:pPr>
            <a:endParaRPr lang="en-US" sz="1600" u="none" strike="noStrike" dirty="0">
              <a:effectLst/>
              <a:latin typeface="Gill Sans MT" panose="020B0502020104020203" pitchFamily="34" charset="77"/>
            </a:endParaRPr>
          </a:p>
          <a:p>
            <a:pPr fontAlgn="ctr"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effectLst/>
                <a:latin typeface="Gill Sans MT" panose="020B0502020104020203" pitchFamily="34" charset="77"/>
              </a:rPr>
              <a:t>For the filling</a:t>
            </a:r>
            <a:endParaRPr lang="en-US" sz="1600" dirty="0">
              <a:effectLst/>
              <a:latin typeface="Gill Sans MT" panose="020B0502020104020203" pitchFamily="34" charset="77"/>
            </a:endParaRPr>
          </a:p>
          <a:p>
            <a:pPr marL="742950" lvl="1" indent="-228600" fontAlgn="ctr">
              <a:lnSpc>
                <a:spcPct val="90000"/>
              </a:lnSpc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600" dirty="0">
                <a:effectLst/>
                <a:latin typeface="Gill Sans MT" panose="020B0502020104020203" pitchFamily="34" charset="77"/>
              </a:rPr>
              <a:t>3 ½ oz softened butter</a:t>
            </a:r>
          </a:p>
          <a:p>
            <a:pPr marL="742950" lvl="1" indent="-228600" fontAlgn="ctr">
              <a:lnSpc>
                <a:spcPct val="90000"/>
              </a:lnSpc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600" dirty="0">
                <a:effectLst/>
                <a:latin typeface="Gill Sans MT" panose="020B0502020104020203" pitchFamily="34" charset="77"/>
              </a:rPr>
              <a:t>5oz icing sugar, sifted</a:t>
            </a:r>
          </a:p>
          <a:p>
            <a:pPr marL="742950" lvl="1" indent="-228600" fontAlgn="ctr">
              <a:lnSpc>
                <a:spcPct val="90000"/>
              </a:lnSpc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600" dirty="0">
                <a:effectLst/>
                <a:latin typeface="Gill Sans MT" panose="020B0502020104020203" pitchFamily="34" charset="77"/>
              </a:rPr>
              <a:t>drop vanilla extract (optional)</a:t>
            </a:r>
          </a:p>
          <a:p>
            <a:pPr marL="742950" lvl="1" indent="-228600" fontAlgn="ctr">
              <a:lnSpc>
                <a:spcPct val="90000"/>
              </a:lnSpc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600" dirty="0">
                <a:effectLst/>
                <a:latin typeface="Gill Sans MT" panose="020B0502020104020203" pitchFamily="34" charset="77"/>
              </a:rPr>
              <a:t>half a jar of strawberry jam </a:t>
            </a:r>
          </a:p>
          <a:p>
            <a:pPr marL="742950" lvl="1" indent="-228600" fontAlgn="ctr">
              <a:lnSpc>
                <a:spcPct val="90000"/>
              </a:lnSpc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600" dirty="0">
                <a:effectLst/>
                <a:latin typeface="Gill Sans MT" panose="020B0502020104020203" pitchFamily="34" charset="77"/>
              </a:rPr>
              <a:t>icing sugar, to decorate</a:t>
            </a:r>
            <a:r>
              <a:rPr lang="en-US" sz="1600" dirty="0">
                <a:effectLst/>
              </a:rPr>
              <a:t>.</a:t>
            </a:r>
          </a:p>
        </p:txBody>
      </p:sp>
      <p:sp>
        <p:nvSpPr>
          <p:cNvPr id="20" name="Freeform: Shape 1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person, table, food, person&#10;&#10;Description automatically generated">
            <a:extLst>
              <a:ext uri="{FF2B5EF4-FFF2-40B4-BE49-F238E27FC236}">
                <a16:creationId xmlns:a16="http://schemas.microsoft.com/office/drawing/2014/main" id="{8E37C805-80F6-1643-BE90-5729835000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51" b="5455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E4E859-053B-884F-A313-A8090131ADFB}"/>
              </a:ext>
            </a:extLst>
          </p:cNvPr>
          <p:cNvSpPr txBox="1"/>
          <p:nvPr/>
        </p:nvSpPr>
        <p:spPr>
          <a:xfrm>
            <a:off x="8669338" y="425141"/>
            <a:ext cx="2986087" cy="31393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dirty="0">
                <a:latin typeface="Gill Sans MT" panose="020B050202010402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Rations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GB" sz="2400" dirty="0">
                <a:latin typeface="Gill Sans MT" panose="020B050202010402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butter 2oz a week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GB" sz="2400" dirty="0">
                <a:latin typeface="Gill Sans MT" panose="020B050202010402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margarine 4oz a week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GB" sz="2400" dirty="0">
                <a:latin typeface="Gill Sans MT" panose="020B050202010402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milk 3 pints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GB" sz="2400" dirty="0">
                <a:latin typeface="Gill Sans MT" panose="020B050202010402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sugar 8oz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GB" sz="2400" dirty="0">
                <a:latin typeface="Gill Sans MT" panose="020B050202010402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jam 2oz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GB" sz="2400" dirty="0">
                <a:latin typeface="Gill Sans MT" panose="020B050202010402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1 fresh egg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67E59E-2760-8548-B992-7021D120BE7E}"/>
              </a:ext>
            </a:extLst>
          </p:cNvPr>
          <p:cNvSpPr txBox="1"/>
          <p:nvPr/>
        </p:nvSpPr>
        <p:spPr>
          <a:xfrm>
            <a:off x="534987" y="5258832"/>
            <a:ext cx="7762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latin typeface="Gill Sans MT" panose="020B050202010402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Which ingredients do you have enough of?</a:t>
            </a:r>
          </a:p>
          <a:p>
            <a:pPr>
              <a:spcAft>
                <a:spcPts val="600"/>
              </a:spcAft>
            </a:pPr>
            <a:r>
              <a:rPr lang="en-GB" dirty="0">
                <a:latin typeface="Gill Sans MT" panose="020B050202010402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Which ingredients are you missing? Can you substitute them?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GB" dirty="0">
                <a:latin typeface="Gill Sans MT" panose="020B050202010402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How much of a cake could you bake? Rewrite the recipe for this smaller cake.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3BA80A-8B0F-E24B-9D1E-ACD91ED8300E}"/>
              </a:ext>
            </a:extLst>
          </p:cNvPr>
          <p:cNvSpPr txBox="1"/>
          <p:nvPr/>
        </p:nvSpPr>
        <p:spPr>
          <a:xfrm>
            <a:off x="761999" y="1971675"/>
            <a:ext cx="528420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Gill Sans MT" panose="020B0502020104020203" pitchFamily="34" charset="77"/>
              </a:rPr>
              <a:t>This is the recipe for a Victoria Sponge Cake which makes 10 slices.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B5368D-14D8-F84B-95B5-C91BDFC2360A}"/>
              </a:ext>
            </a:extLst>
          </p:cNvPr>
          <p:cNvSpPr txBox="1"/>
          <p:nvPr/>
        </p:nvSpPr>
        <p:spPr>
          <a:xfrm>
            <a:off x="203200" y="6356351"/>
            <a:ext cx="2299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Slide 4</a:t>
            </a:r>
          </a:p>
        </p:txBody>
      </p:sp>
    </p:spTree>
    <p:extLst>
      <p:ext uri="{BB962C8B-B14F-4D97-AF65-F5344CB8AC3E}">
        <p14:creationId xmlns:p14="http://schemas.microsoft.com/office/powerpoint/2010/main" val="2546632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14E52-80D7-F34F-860D-794CA449A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77"/>
              </a:rPr>
              <a:t>Did you figure it out?  You only have 1 egg…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038F95-7A12-4B4F-A60F-481E46550DE6}"/>
              </a:ext>
            </a:extLst>
          </p:cNvPr>
          <p:cNvSpPr/>
          <p:nvPr/>
        </p:nvSpPr>
        <p:spPr>
          <a:xfrm>
            <a:off x="838200" y="1824714"/>
            <a:ext cx="4071938" cy="3651769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fontAlgn="ctr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effectLst/>
                <a:latin typeface="Gill Sans MT" panose="020B0502020104020203" pitchFamily="34" charset="77"/>
              </a:rPr>
              <a:t>Ingredients</a:t>
            </a:r>
          </a:p>
          <a:p>
            <a:pPr indent="-228600" font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effectLst/>
              <a:latin typeface="Gill Sans MT" panose="020B0502020104020203" pitchFamily="34" charset="77"/>
            </a:endParaRPr>
          </a:p>
          <a:p>
            <a:pPr marL="857250" lvl="1" indent="-342900" fontAlgn="ctr">
              <a:lnSpc>
                <a:spcPct val="90000"/>
              </a:lnSpc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400" dirty="0">
                <a:latin typeface="Gill Sans MT" panose="020B0502020104020203" pitchFamily="34" charset="77"/>
              </a:rPr>
              <a:t>1 ¾ oz</a:t>
            </a:r>
            <a:r>
              <a:rPr lang="en-US" sz="2400" dirty="0">
                <a:effectLst/>
                <a:latin typeface="Gill Sans MT" panose="020B0502020104020203" pitchFamily="34" charset="77"/>
              </a:rPr>
              <a:t> caster sugar</a:t>
            </a:r>
          </a:p>
          <a:p>
            <a:pPr marL="857250" lvl="1" indent="-342900" fontAlgn="ctr">
              <a:lnSpc>
                <a:spcPct val="90000"/>
              </a:lnSpc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400" dirty="0">
                <a:latin typeface="Gill Sans MT" panose="020B0502020104020203" pitchFamily="34" charset="77"/>
              </a:rPr>
              <a:t>1 ¾ </a:t>
            </a:r>
            <a:r>
              <a:rPr lang="en-US" sz="2400" dirty="0">
                <a:effectLst/>
                <a:latin typeface="Gill Sans MT" panose="020B0502020104020203" pitchFamily="34" charset="77"/>
              </a:rPr>
              <a:t>softened butter</a:t>
            </a:r>
          </a:p>
          <a:p>
            <a:pPr marL="857250" lvl="1" indent="-342900" fontAlgn="ctr">
              <a:lnSpc>
                <a:spcPct val="90000"/>
              </a:lnSpc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400" dirty="0">
                <a:latin typeface="Gill Sans MT" panose="020B0502020104020203" pitchFamily="34" charset="77"/>
              </a:rPr>
              <a:t>1</a:t>
            </a:r>
            <a:r>
              <a:rPr lang="en-US" sz="2400" dirty="0">
                <a:effectLst/>
                <a:latin typeface="Gill Sans MT" panose="020B0502020104020203" pitchFamily="34" charset="77"/>
              </a:rPr>
              <a:t> egg, beaten</a:t>
            </a:r>
          </a:p>
          <a:p>
            <a:pPr marL="857250" lvl="1" indent="-342900" fontAlgn="ctr">
              <a:lnSpc>
                <a:spcPct val="90000"/>
              </a:lnSpc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400" dirty="0">
                <a:latin typeface="Gill Sans MT" panose="020B0502020104020203" pitchFamily="34" charset="77"/>
              </a:rPr>
              <a:t>1 ¾ </a:t>
            </a:r>
            <a:r>
              <a:rPr lang="en-US" sz="2400" dirty="0">
                <a:effectLst/>
                <a:latin typeface="Gill Sans MT" panose="020B0502020104020203" pitchFamily="34" charset="77"/>
              </a:rPr>
              <a:t>oz self-raising flour</a:t>
            </a:r>
          </a:p>
          <a:p>
            <a:pPr marL="857250" lvl="1" indent="-342900" fontAlgn="ctr">
              <a:lnSpc>
                <a:spcPct val="90000"/>
              </a:lnSpc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400" dirty="0">
                <a:latin typeface="Gill Sans MT" panose="020B0502020104020203" pitchFamily="34" charset="77"/>
              </a:rPr>
              <a:t>¼ </a:t>
            </a:r>
            <a:r>
              <a:rPr lang="en-US" sz="2400" dirty="0">
                <a:effectLst/>
                <a:latin typeface="Gill Sans MT" panose="020B0502020104020203" pitchFamily="34" charset="77"/>
              </a:rPr>
              <a:t>tsp baking powder</a:t>
            </a:r>
          </a:p>
          <a:p>
            <a:pPr marL="857250" lvl="1" indent="-342900" fontAlgn="ctr">
              <a:lnSpc>
                <a:spcPct val="90000"/>
              </a:lnSpc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400" dirty="0">
                <a:latin typeface="Gill Sans MT" panose="020B0502020104020203" pitchFamily="34" charset="77"/>
              </a:rPr>
              <a:t>½ </a:t>
            </a:r>
            <a:r>
              <a:rPr lang="en-US" sz="2400" dirty="0">
                <a:effectLst/>
                <a:latin typeface="Gill Sans MT" panose="020B0502020104020203" pitchFamily="34" charset="77"/>
              </a:rPr>
              <a:t> tbsp milk</a:t>
            </a:r>
            <a:endParaRPr lang="en-US" sz="2400" dirty="0">
              <a:latin typeface="Gill Sans MT" panose="020B0502020104020203" pitchFamily="34" charset="77"/>
            </a:endParaRPr>
          </a:p>
          <a:p>
            <a:pPr marL="571500" lvl="1" indent="-342900" fontAlgn="ctr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en-US" sz="2000" u="none" strike="noStrike" dirty="0">
              <a:effectLst/>
              <a:latin typeface="Gill Sans MT" panose="020B0502020104020203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F74259-E71A-8049-B968-23C3D9A7BF07}"/>
              </a:ext>
            </a:extLst>
          </p:cNvPr>
          <p:cNvSpPr/>
          <p:nvPr/>
        </p:nvSpPr>
        <p:spPr>
          <a:xfrm>
            <a:off x="5919788" y="2265764"/>
            <a:ext cx="4071938" cy="3013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effectLst/>
                <a:latin typeface="Gill Sans MT" panose="020B0502020104020203" pitchFamily="34" charset="77"/>
              </a:rPr>
              <a:t>For the filling</a:t>
            </a:r>
            <a:endParaRPr lang="en-US" sz="2000" dirty="0">
              <a:effectLst/>
              <a:latin typeface="Gill Sans MT" panose="020B0502020104020203" pitchFamily="34" charset="77"/>
            </a:endParaRPr>
          </a:p>
          <a:p>
            <a:pPr marL="400050" indent="-342900" fontAlgn="ctr">
              <a:lnSpc>
                <a:spcPct val="90000"/>
              </a:lnSpc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400" dirty="0">
                <a:effectLst/>
                <a:latin typeface="Gill Sans MT" panose="020B0502020104020203" pitchFamily="34" charset="77"/>
              </a:rPr>
              <a:t>7/8 oz softened butter</a:t>
            </a:r>
          </a:p>
          <a:p>
            <a:pPr marL="400050" indent="-342900" fontAlgn="ctr">
              <a:lnSpc>
                <a:spcPct val="90000"/>
              </a:lnSpc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400" dirty="0">
                <a:latin typeface="Gill Sans MT" panose="020B0502020104020203" pitchFamily="34" charset="77"/>
              </a:rPr>
              <a:t>1 ¼  </a:t>
            </a:r>
            <a:r>
              <a:rPr lang="en-US" sz="2400" dirty="0">
                <a:effectLst/>
                <a:latin typeface="Gill Sans MT" panose="020B0502020104020203" pitchFamily="34" charset="77"/>
              </a:rPr>
              <a:t>oz  sugar (substituted)</a:t>
            </a:r>
          </a:p>
          <a:p>
            <a:pPr marL="400050" indent="-342900" fontAlgn="ctr">
              <a:lnSpc>
                <a:spcPct val="90000"/>
              </a:lnSpc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400" dirty="0">
                <a:effectLst/>
                <a:latin typeface="Gill Sans MT" panose="020B0502020104020203" pitchFamily="34" charset="77"/>
              </a:rPr>
              <a:t>drop vanilla extract (optional)</a:t>
            </a:r>
          </a:p>
          <a:p>
            <a:pPr marL="400050" indent="-342900" fontAlgn="ctr">
              <a:lnSpc>
                <a:spcPct val="90000"/>
              </a:lnSpc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400" dirty="0">
                <a:latin typeface="Gill Sans MT" panose="020B0502020104020203" pitchFamily="34" charset="77"/>
              </a:rPr>
              <a:t>1/8 </a:t>
            </a:r>
            <a:r>
              <a:rPr lang="en-US" sz="2400" dirty="0">
                <a:effectLst/>
                <a:latin typeface="Gill Sans MT" panose="020B0502020104020203" pitchFamily="34" charset="77"/>
              </a:rPr>
              <a:t> a jar of strawberry jam (You might have to spread what you have thinly!)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8009EB-611E-7442-AC22-5062613E5597}"/>
              </a:ext>
            </a:extLst>
          </p:cNvPr>
          <p:cNvSpPr txBox="1"/>
          <p:nvPr/>
        </p:nvSpPr>
        <p:spPr>
          <a:xfrm>
            <a:off x="203200" y="6356351"/>
            <a:ext cx="2299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Slide 5</a:t>
            </a:r>
          </a:p>
        </p:txBody>
      </p:sp>
    </p:spTree>
    <p:extLst>
      <p:ext uri="{BB962C8B-B14F-4D97-AF65-F5344CB8AC3E}">
        <p14:creationId xmlns:p14="http://schemas.microsoft.com/office/powerpoint/2010/main" val="2488720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2F686-3D41-9942-B74F-91A0AFF73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Calculate the calories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0F2A74-CBEC-684E-A45D-045D51EC2570}"/>
              </a:ext>
            </a:extLst>
          </p:cNvPr>
          <p:cNvSpPr txBox="1"/>
          <p:nvPr/>
        </p:nvSpPr>
        <p:spPr>
          <a:xfrm>
            <a:off x="805542" y="2871982"/>
            <a:ext cx="6382657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There are 366 kcal in 6 pancakes. How many kcal per pancake?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There are 5580 kcal in the Victoria sponge. How many kcal in each slice?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How many kcal in your 1 egg cake?</a:t>
            </a:r>
          </a:p>
        </p:txBody>
      </p:sp>
      <p:sp>
        <p:nvSpPr>
          <p:cNvPr id="16" name="Freeform: Shape 11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ece of cake on a plate&#10;&#10;Description automatically generated">
            <a:extLst>
              <a:ext uri="{FF2B5EF4-FFF2-40B4-BE49-F238E27FC236}">
                <a16:creationId xmlns:a16="http://schemas.microsoft.com/office/drawing/2014/main" id="{82D41817-14FB-5148-AFF8-2B0E23A2C5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798" b="20078"/>
          <a:stretch/>
        </p:blipFill>
        <p:spPr>
          <a:xfrm>
            <a:off x="7689829" y="10"/>
            <a:ext cx="4502173" cy="3448209"/>
          </a:xfrm>
          <a:custGeom>
            <a:avLst/>
            <a:gdLst/>
            <a:ahLst/>
            <a:cxnLst/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sp>
        <p:nvSpPr>
          <p:cNvPr id="17" name="Freeform: Shape 13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ece of cake on a plate&#10;&#10;Description automatically generated">
            <a:extLst>
              <a:ext uri="{FF2B5EF4-FFF2-40B4-BE49-F238E27FC236}">
                <a16:creationId xmlns:a16="http://schemas.microsoft.com/office/drawing/2014/main" id="{AC159F90-D75E-3143-8670-2D8227A6CB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39" r="4" b="10546"/>
          <a:stretch/>
        </p:blipFill>
        <p:spPr>
          <a:xfrm>
            <a:off x="8768827" y="4082141"/>
            <a:ext cx="3423175" cy="2775859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0932A8-39B7-AE4B-BDB7-A143A43EE668}"/>
              </a:ext>
            </a:extLst>
          </p:cNvPr>
          <p:cNvSpPr txBox="1"/>
          <p:nvPr/>
        </p:nvSpPr>
        <p:spPr>
          <a:xfrm>
            <a:off x="203200" y="6356351"/>
            <a:ext cx="2299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Slide 6</a:t>
            </a:r>
          </a:p>
        </p:txBody>
      </p:sp>
    </p:spTree>
    <p:extLst>
      <p:ext uri="{BB962C8B-B14F-4D97-AF65-F5344CB8AC3E}">
        <p14:creationId xmlns:p14="http://schemas.microsoft.com/office/powerpoint/2010/main" val="15145942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8FBC44-AA58-FF46-8158-E7252F43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Photo credits:</a:t>
            </a:r>
            <a:b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</a:br>
            <a:b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</a:b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Clip-art –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pubicdomainvectors.org</a:t>
            </a:r>
            <a:b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</a:b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Photo of card – Jules Pottle</a:t>
            </a:r>
            <a:b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</a:b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Ration book and rations – public domain – Wikipedia</a:t>
            </a:r>
            <a:b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</a:b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Cakes  -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Unsplash</a:t>
            </a:r>
            <a:endParaRPr lang="en-US" sz="2800" dirty="0">
              <a:solidFill>
                <a:schemeClr val="bg1">
                  <a:lumMod val="95000"/>
                  <a:lumOff val="5000"/>
                </a:schemeClr>
              </a:solidFill>
              <a:latin typeface="Gill Sans MT" panose="020B0502020104020203" pitchFamily="34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80032-9E75-114E-9FB9-D908F2748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775" y="310965"/>
            <a:ext cx="3510449" cy="115844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484414-0011-FD40-9942-4027002F7B51}"/>
              </a:ext>
            </a:extLst>
          </p:cNvPr>
          <p:cNvSpPr/>
          <p:nvPr/>
        </p:nvSpPr>
        <p:spPr>
          <a:xfrm>
            <a:off x="5213691" y="5416062"/>
            <a:ext cx="2206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Gill Sans MT" panose="020B0502020104020203" pitchFamily="34" charset="77"/>
              </a:rPr>
              <a:t>© HMDT Music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643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538</Words>
  <Application>Microsoft Macintosh PowerPoint</Application>
  <PresentationFormat>Widescreen</PresentationFormat>
  <Paragraphs>94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Gill Sans MT</vt:lpstr>
      <vt:lpstr>Office Theme</vt:lpstr>
      <vt:lpstr>Elsie Widdowson </vt:lpstr>
      <vt:lpstr>PowerPoint Presentation</vt:lpstr>
      <vt:lpstr>Making Pancakes</vt:lpstr>
      <vt:lpstr>Did you figure it out?</vt:lpstr>
      <vt:lpstr>Making a cake</vt:lpstr>
      <vt:lpstr>Did you figure it out?  You only have 1 egg…</vt:lpstr>
      <vt:lpstr>Calculate the calories</vt:lpstr>
      <vt:lpstr>Photo credits:  Clip-art – pubicdomainvectors.org Photo of card – Jules Pottle Ration book and rations – public domain – Wikipedia Cakes  - Unsplash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Elsie Widdowson </dc:title>
  <dc:creator>Tim Pottle</dc:creator>
  <cp:lastModifiedBy>Tertia Sefton-Green</cp:lastModifiedBy>
  <cp:revision>4</cp:revision>
  <dcterms:created xsi:type="dcterms:W3CDTF">2020-07-21T08:30:19Z</dcterms:created>
  <dcterms:modified xsi:type="dcterms:W3CDTF">2020-11-20T12:56:51Z</dcterms:modified>
</cp:coreProperties>
</file>